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4" r:id="rId12"/>
    <p:sldId id="277" r:id="rId13"/>
    <p:sldId id="275" r:id="rId14"/>
    <p:sldId id="276" r:id="rId15"/>
    <p:sldId id="278" r:id="rId16"/>
    <p:sldId id="266" r:id="rId17"/>
    <p:sldId id="267" r:id="rId18"/>
    <p:sldId id="268" r:id="rId19"/>
    <p:sldId id="273" r:id="rId20"/>
    <p:sldId id="269" r:id="rId21"/>
    <p:sldId id="270" r:id="rId22"/>
    <p:sldId id="271" r:id="rId23"/>
    <p:sldId id="272" r:id="rId2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5000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BE14"/>
    <a:srgbClr val="81C55B"/>
    <a:srgbClr val="C87800"/>
    <a:srgbClr val="C78B10"/>
    <a:srgbClr val="CB9000"/>
    <a:srgbClr val="505050"/>
    <a:srgbClr val="EAEAEA"/>
    <a:srgbClr val="B4B4B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03" autoAdjust="0"/>
    <p:restoredTop sz="94660"/>
  </p:normalViewPr>
  <p:slideViewPr>
    <p:cSldViewPr>
      <p:cViewPr>
        <p:scale>
          <a:sx n="66" d="100"/>
          <a:sy n="66" d="100"/>
        </p:scale>
        <p:origin x="-69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u="none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u="none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u="none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u="none"/>
            </a:lvl1pPr>
          </a:lstStyle>
          <a:p>
            <a:pPr>
              <a:defRPr/>
            </a:pPr>
            <a:fld id="{3B34DCC5-45A3-442A-B36A-8DB3C25FCEB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0" y="0"/>
            <a:ext cx="4572000" cy="2276475"/>
          </a:xfrm>
          <a:prstGeom prst="rect">
            <a:avLst/>
          </a:prstGeom>
          <a:solidFill>
            <a:srgbClr val="C878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 dirty="0">
              <a:solidFill>
                <a:srgbClr val="C87800"/>
              </a:solidFill>
            </a:endParaRPr>
          </a:p>
        </p:txBody>
      </p:sp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4572000" y="0"/>
            <a:ext cx="4572000" cy="2276475"/>
          </a:xfrm>
          <a:prstGeom prst="rect">
            <a:avLst/>
          </a:prstGeom>
          <a:solidFill>
            <a:srgbClr val="505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6" name="Rectangle 18"/>
          <p:cNvSpPr>
            <a:spLocks noChangeArrowheads="1"/>
          </p:cNvSpPr>
          <p:nvPr userDrawn="1"/>
        </p:nvSpPr>
        <p:spPr bwMode="auto">
          <a:xfrm>
            <a:off x="3505200" y="381000"/>
            <a:ext cx="304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cs-CZ"/>
          </a:p>
        </p:txBody>
      </p:sp>
      <p:pic>
        <p:nvPicPr>
          <p:cNvPr id="7" name="Picture 5" descr="C:\Users\AVC\Desktop\powerpoint\eng\logo_MENDELU_RGB_ENG.gif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14438" y="5072063"/>
            <a:ext cx="16097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C:\Users\AVC\Desktop\af_anglicky_jednobarevne_negativ.jpg"/>
          <p:cNvPicPr>
            <a:picLocks noChangeAspect="1" noChangeArrowheads="1"/>
          </p:cNvPicPr>
          <p:nvPr userDrawn="1"/>
        </p:nvPicPr>
        <p:blipFill>
          <a:blip r:embed="rId3" cstate="screen">
            <a:clrChange>
              <a:clrFrom>
                <a:srgbClr val="C77A2C"/>
              </a:clrFrom>
              <a:clrTo>
                <a:srgbClr val="C77A2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3" y="285750"/>
            <a:ext cx="411480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87450" y="2852738"/>
            <a:ext cx="7197725" cy="792162"/>
          </a:xfrm>
        </p:spPr>
        <p:txBody>
          <a:bodyPr/>
          <a:lstStyle>
            <a:lvl1pPr>
              <a:defRPr sz="4000">
                <a:solidFill>
                  <a:srgbClr val="C87800"/>
                </a:solidFill>
              </a:defRPr>
            </a:lvl1pPr>
          </a:lstStyle>
          <a:p>
            <a:r>
              <a:rPr lang="cs-CZ" dirty="0"/>
              <a:t>Hlavní název prezentace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3716338"/>
            <a:ext cx="6400800" cy="1225550"/>
          </a:xfrm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r>
              <a:rPr lang="cs-CZ"/>
              <a:t>Menší podtitul prezentace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F9BEB38-47DD-4E88-B85D-8C3CCD1FD1E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</a:t>
            </a:r>
            <a:r>
              <a:rPr lang="cs-CZ"/>
              <a:t> </a:t>
            </a:r>
            <a:fld id="{9F7C868E-69C2-4E3F-8F19-C46E2A7368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11963" y="1125538"/>
            <a:ext cx="1874837" cy="50006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87450" y="1125538"/>
            <a:ext cx="5472113" cy="50006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</a:t>
            </a:r>
            <a:r>
              <a:rPr lang="cs-CZ"/>
              <a:t> </a:t>
            </a:r>
            <a:fld id="{990491C6-6417-47B9-8BC6-B038B0B8FA7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450" y="1125538"/>
            <a:ext cx="6996113" cy="77787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187450" y="2133600"/>
            <a:ext cx="3673475" cy="39925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13325" y="2133600"/>
            <a:ext cx="3673475" cy="39925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804025" y="2603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page</a:t>
            </a:r>
            <a:r>
              <a:rPr lang="cs-CZ"/>
              <a:t> </a:t>
            </a:r>
            <a:fld id="{D5E31DE2-3076-4BC9-AC32-4A24D6E72F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</a:t>
            </a:r>
            <a:r>
              <a:rPr lang="cs-CZ"/>
              <a:t> </a:t>
            </a:r>
            <a:fld id="{0FC54EB1-79AD-4CAF-A4F1-6A283C59E8C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</a:t>
            </a:r>
            <a:r>
              <a:rPr lang="cs-CZ"/>
              <a:t> </a:t>
            </a:r>
            <a:fld id="{8C069C24-9A2C-4FE1-910B-386E2DBB818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87450" y="2133600"/>
            <a:ext cx="3673475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13325" y="2133600"/>
            <a:ext cx="3673475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</a:t>
            </a:r>
            <a:r>
              <a:rPr lang="cs-CZ"/>
              <a:t> </a:t>
            </a:r>
            <a:fld id="{6F31B80F-FF08-440F-A048-A697F3EE78A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</a:t>
            </a:r>
            <a:r>
              <a:rPr lang="cs-CZ"/>
              <a:t> </a:t>
            </a:r>
            <a:fld id="{76B8344B-A011-48C1-ACA0-5EE81BE667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</a:t>
            </a:r>
            <a:r>
              <a:rPr lang="cs-CZ"/>
              <a:t> </a:t>
            </a:r>
            <a:fld id="{CC053B94-FBB5-4502-ADC5-AAFF8A23732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</a:t>
            </a:r>
            <a:r>
              <a:rPr lang="cs-CZ"/>
              <a:t> </a:t>
            </a:r>
            <a:fld id="{26F5CA29-7AD4-471B-A756-45C182198DD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</a:t>
            </a:r>
            <a:r>
              <a:rPr lang="cs-CZ"/>
              <a:t> </a:t>
            </a:r>
            <a:fld id="{38867747-9F3F-4FDE-B7F7-B9FF622734B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</a:t>
            </a:r>
            <a:r>
              <a:rPr lang="cs-CZ"/>
              <a:t> </a:t>
            </a:r>
            <a:fld id="{BF632AF2-9B2C-4276-BA8D-483AE112C2D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rgbClr val="C878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125538"/>
            <a:ext cx="699611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Nadpis kapitoly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2133600"/>
            <a:ext cx="7499350" cy="399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u="none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u="none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2603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1" u="none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page</a:t>
            </a:r>
            <a:r>
              <a:rPr lang="cs-CZ"/>
              <a:t> </a:t>
            </a:r>
            <a:fld id="{FBCC9D69-1E3B-4A37-AD2D-73153F9F9A0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1187450" y="260350"/>
            <a:ext cx="338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u="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87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878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878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878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878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C78B1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C78B1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C78B1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C78B1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50505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50505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50505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50505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50505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0505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0505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0505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05050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39975" y="2565400"/>
            <a:ext cx="6624638" cy="1871663"/>
          </a:xfrm>
        </p:spPr>
        <p:txBody>
          <a:bodyPr/>
          <a:lstStyle/>
          <a:p>
            <a:pPr eaLnBrk="1" hangingPunct="1"/>
            <a:r>
              <a:rPr lang="en-US" dirty="0" smtClean="0"/>
              <a:t>Suburbanization in the Brno region and its social consequences</a:t>
            </a:r>
            <a:r>
              <a:rPr lang="cs-CZ" sz="2800" dirty="0" smtClean="0"/>
              <a:t> </a:t>
            </a:r>
            <a:endParaRPr lang="en-US" sz="2800" dirty="0" smtClean="0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859338" y="260350"/>
            <a:ext cx="40338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cs-CZ" b="1" u="none">
                <a:solidFill>
                  <a:schemeClr val="bg1"/>
                </a:solidFill>
              </a:rPr>
              <a:t>24.5.2012, Brno</a:t>
            </a:r>
            <a:endParaRPr lang="en-US" b="1" u="none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endParaRPr lang="cs-CZ" b="1" u="none">
              <a:solidFill>
                <a:schemeClr val="bg1"/>
              </a:solidFill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4716463" y="5157788"/>
            <a:ext cx="3743325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3600" u="none"/>
              <a:t>Antonín Vaishar, Jana Žitňáková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44008" y="806009"/>
            <a:ext cx="4456449" cy="1446219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6996112" cy="777875"/>
          </a:xfrm>
        </p:spPr>
        <p:txBody>
          <a:bodyPr/>
          <a:lstStyle/>
          <a:p>
            <a:r>
              <a:rPr lang="en-US" smtClean="0">
                <a:solidFill>
                  <a:srgbClr val="78BE14"/>
                </a:solidFill>
              </a:rPr>
              <a:t>Architecture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052736"/>
            <a:ext cx="8291512" cy="5472608"/>
          </a:xfrm>
        </p:spPr>
        <p:txBody>
          <a:bodyPr/>
          <a:lstStyle/>
          <a:p>
            <a:r>
              <a:rPr lang="en-US" sz="2800" dirty="0" smtClean="0"/>
              <a:t>Both houses and apartment buildings</a:t>
            </a:r>
          </a:p>
          <a:p>
            <a:r>
              <a:rPr lang="en-US" sz="2800" dirty="0" smtClean="0"/>
              <a:t>Rich houses: tasteless buildings with many garnishes, in flagrant colors, high walls or opaque fences and ruthless to the surroundings</a:t>
            </a:r>
          </a:p>
          <a:p>
            <a:r>
              <a:rPr lang="en-US" sz="2800" dirty="0" smtClean="0"/>
              <a:t>Common houses – uniform catalogue buildings without any thought</a:t>
            </a:r>
          </a:p>
          <a:p>
            <a:r>
              <a:rPr lang="en-US" sz="2800" dirty="0" smtClean="0"/>
              <a:t>Commercial houses – gray blocks </a:t>
            </a:r>
          </a:p>
          <a:p>
            <a:r>
              <a:rPr lang="en-US" sz="2800" dirty="0" smtClean="0"/>
              <a:t>Dominants are missing as a rule</a:t>
            </a:r>
            <a:endParaRPr lang="cs-CZ" sz="2800" dirty="0" smtClean="0"/>
          </a:p>
          <a:p>
            <a:r>
              <a:rPr lang="en-US" sz="2800" dirty="0" smtClean="0"/>
              <a:t>The houses lost the rural character (no buildings for agriculture, no animals, loss of agricultural skills</a:t>
            </a:r>
            <a:r>
              <a:rPr lang="cs-CZ" sz="2800" dirty="0" smtClean="0"/>
              <a:t>)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79512" y="0"/>
            <a:ext cx="6996113" cy="777875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Typical suburb - </a:t>
            </a:r>
            <a:r>
              <a:rPr lang="en-US" dirty="0" err="1" smtClean="0">
                <a:solidFill>
                  <a:srgbClr val="FFC000"/>
                </a:solidFill>
              </a:rPr>
              <a:t>Sokolnice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</a:t>
            </a:r>
            <a:r>
              <a:rPr lang="cs-CZ" smtClean="0"/>
              <a:t> </a:t>
            </a:r>
            <a:fld id="{0FC54EB1-79AD-4CAF-A4F1-6A283C59E8C5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759460"/>
            <a:ext cx="9144000" cy="609854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88640"/>
            <a:ext cx="7716019" cy="1511374"/>
          </a:xfrm>
        </p:spPr>
        <p:txBody>
          <a:bodyPr/>
          <a:lstStyle/>
          <a:p>
            <a:r>
              <a:rPr lang="en-US" dirty="0" smtClean="0">
                <a:solidFill>
                  <a:srgbClr val="78BE14"/>
                </a:solidFill>
              </a:rPr>
              <a:t>Suburbs lack sidewalks and any public spaces for com</a:t>
            </a:r>
            <a:r>
              <a:rPr lang="cs-CZ" dirty="0" smtClean="0">
                <a:solidFill>
                  <a:srgbClr val="78BE14"/>
                </a:solidFill>
              </a:rPr>
              <a:t>m</a:t>
            </a:r>
            <a:r>
              <a:rPr lang="en-US" dirty="0" err="1" smtClean="0">
                <a:solidFill>
                  <a:srgbClr val="78BE14"/>
                </a:solidFill>
              </a:rPr>
              <a:t>unication</a:t>
            </a:r>
            <a:r>
              <a:rPr lang="en-US" dirty="0" smtClean="0">
                <a:solidFill>
                  <a:srgbClr val="78BE14"/>
                </a:solidFill>
              </a:rPr>
              <a:t> among inhabitants: </a:t>
            </a:r>
            <a:r>
              <a:rPr lang="en-US" dirty="0" err="1" smtClean="0">
                <a:solidFill>
                  <a:srgbClr val="78BE14"/>
                </a:solidFill>
              </a:rPr>
              <a:t>Podolí</a:t>
            </a:r>
            <a:endParaRPr lang="en-US" dirty="0">
              <a:solidFill>
                <a:srgbClr val="78BE14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</a:t>
            </a:r>
            <a:r>
              <a:rPr lang="cs-CZ" smtClean="0"/>
              <a:t> </a:t>
            </a:r>
            <a:fld id="{CC053B94-FBB5-4502-ADC5-AAFF8A237329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525000" cy="71437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7887" y="188640"/>
            <a:ext cx="6996113" cy="1079326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Suburbanization of apartment houses: </a:t>
            </a:r>
            <a:r>
              <a:rPr lang="en-US" dirty="0" err="1" smtClean="0">
                <a:solidFill>
                  <a:srgbClr val="FFFF00"/>
                </a:solidFill>
              </a:rPr>
              <a:t>Tvarožná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</a:t>
            </a:r>
            <a:r>
              <a:rPr lang="cs-CZ" smtClean="0"/>
              <a:t> </a:t>
            </a:r>
            <a:fld id="{CC053B94-FBB5-4502-ADC5-AAFF8A237329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525000" cy="71437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6996113" cy="100731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Suburbanization as reconstruction of elder houses</a:t>
            </a:r>
            <a:r>
              <a:rPr lang="cs-CZ" dirty="0" smtClean="0">
                <a:solidFill>
                  <a:srgbClr val="FFFF00"/>
                </a:solidFill>
              </a:rPr>
              <a:t>: </a:t>
            </a:r>
            <a:r>
              <a:rPr lang="cs-CZ" dirty="0" err="1" smtClean="0">
                <a:solidFill>
                  <a:srgbClr val="FFFF00"/>
                </a:solidFill>
              </a:rPr>
              <a:t>Sivice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</a:t>
            </a:r>
            <a:r>
              <a:rPr lang="cs-CZ" smtClean="0"/>
              <a:t> </a:t>
            </a:r>
            <a:fld id="{CC053B94-FBB5-4502-ADC5-AAFF8A237329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521677"/>
            <a:ext cx="9144000" cy="633632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788027" cy="99469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Rich houses occupy dominant positions: </a:t>
            </a:r>
            <a:r>
              <a:rPr lang="en-US" dirty="0" err="1" smtClean="0">
                <a:solidFill>
                  <a:srgbClr val="FFFF00"/>
                </a:solidFill>
              </a:rPr>
              <a:t>Lelekovice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</a:t>
            </a:r>
            <a:r>
              <a:rPr lang="cs-CZ" smtClean="0"/>
              <a:t> </a:t>
            </a:r>
            <a:fld id="{CC053B94-FBB5-4502-ADC5-AAFF8A237329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6996113" cy="777875"/>
          </a:xfrm>
        </p:spPr>
        <p:txBody>
          <a:bodyPr/>
          <a:lstStyle/>
          <a:p>
            <a:r>
              <a:rPr lang="en-US" smtClean="0">
                <a:solidFill>
                  <a:srgbClr val="78BE14"/>
                </a:solidFill>
              </a:rPr>
              <a:t>Infrastructure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628775"/>
            <a:ext cx="8147050" cy="4497388"/>
          </a:xfrm>
        </p:spPr>
        <p:txBody>
          <a:bodyPr/>
          <a:lstStyle/>
          <a:p>
            <a:r>
              <a:rPr lang="en-US" sz="2800" smtClean="0"/>
              <a:t>Suburbanization could lead to insufficient capability of technical networks like streets, supply of electricity, water, gas, sewage systems and wastewater treatment plants etc.; </a:t>
            </a:r>
          </a:p>
          <a:p>
            <a:r>
              <a:rPr lang="en-US" sz="2800" smtClean="0"/>
              <a:t>The new settlers usually claim urban level of social services (starting with kindergartens) which is sometimes unrealistic</a:t>
            </a:r>
          </a:p>
          <a:p>
            <a:r>
              <a:rPr lang="en-US" sz="2800" smtClean="0"/>
              <a:t>On the other side, the people use services usually in the place of their employment</a:t>
            </a:r>
            <a:r>
              <a:rPr lang="cs-CZ" sz="28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4752975" cy="777875"/>
          </a:xfrm>
        </p:spPr>
        <p:txBody>
          <a:bodyPr/>
          <a:lstStyle/>
          <a:p>
            <a:r>
              <a:rPr lang="en-US" smtClean="0">
                <a:solidFill>
                  <a:srgbClr val="78BE14"/>
                </a:solidFill>
              </a:rPr>
              <a:t>Social consequences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96975"/>
            <a:ext cx="8291512" cy="4929188"/>
          </a:xfrm>
        </p:spPr>
        <p:txBody>
          <a:bodyPr/>
          <a:lstStyle/>
          <a:p>
            <a:r>
              <a:rPr lang="en-US" sz="2800" smtClean="0"/>
              <a:t>One-sided social structure of incomers: young people, families with children or pairs, better educated, with higher social status</a:t>
            </a:r>
          </a:p>
          <a:p>
            <a:r>
              <a:rPr lang="en-US" sz="2800" smtClean="0"/>
              <a:t>One-sided and short-term claims for services (e.g. Kindergartens or schools) </a:t>
            </a:r>
          </a:p>
          <a:p>
            <a:r>
              <a:rPr lang="en-US" sz="2800" smtClean="0"/>
              <a:t>The social structure of new settlers usually improves the age, education, social structure of original village but it is positive only under condition of a good relations between old and new inhabitants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6996112" cy="777875"/>
          </a:xfrm>
        </p:spPr>
        <p:txBody>
          <a:bodyPr/>
          <a:lstStyle/>
          <a:p>
            <a:r>
              <a:rPr lang="en-US" smtClean="0">
                <a:solidFill>
                  <a:srgbClr val="78BE14"/>
                </a:solidFill>
              </a:rPr>
              <a:t>Daily program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8218487" cy="4929188"/>
          </a:xfrm>
        </p:spPr>
        <p:txBody>
          <a:bodyPr/>
          <a:lstStyle/>
          <a:p>
            <a:r>
              <a:rPr lang="en-US" sz="2800" smtClean="0"/>
              <a:t>Similar problems like in prefabricated estates: a majority of people leave the residences in the morning. The suburb is empty during the day (except of mother with little babies)</a:t>
            </a:r>
          </a:p>
          <a:p>
            <a:r>
              <a:rPr lang="en-US" sz="2800" smtClean="0"/>
              <a:t>Inhabitants spend the time in the nuclear city: they work, shop, talk there; they only sleep in the suburb</a:t>
            </a:r>
          </a:p>
          <a:p>
            <a:r>
              <a:rPr lang="en-US" sz="2800" smtClean="0"/>
              <a:t>Remaining people like housewifes („green widows“) or teenagers are cut away from the society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6996113" cy="777875"/>
          </a:xfrm>
        </p:spPr>
        <p:txBody>
          <a:bodyPr/>
          <a:lstStyle/>
          <a:p>
            <a:r>
              <a:rPr lang="en-US" dirty="0" smtClean="0">
                <a:solidFill>
                  <a:srgbClr val="81C55B"/>
                </a:solidFill>
              </a:rPr>
              <a:t>Unemployment</a:t>
            </a:r>
            <a:r>
              <a:rPr lang="cs-CZ" dirty="0" smtClean="0">
                <a:solidFill>
                  <a:srgbClr val="81C55B"/>
                </a:solidFill>
              </a:rPr>
              <a:t> </a:t>
            </a:r>
            <a:r>
              <a:rPr lang="en-US" dirty="0" smtClean="0">
                <a:solidFill>
                  <a:srgbClr val="81C55B"/>
                </a:solidFill>
              </a:rPr>
              <a:t>December</a:t>
            </a:r>
            <a:r>
              <a:rPr lang="cs-CZ" dirty="0" smtClean="0">
                <a:solidFill>
                  <a:srgbClr val="81C55B"/>
                </a:solidFill>
              </a:rPr>
              <a:t> 2011</a:t>
            </a:r>
            <a:endParaRPr lang="en-US" dirty="0">
              <a:solidFill>
                <a:srgbClr val="81C55B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268760"/>
            <a:ext cx="8424936" cy="5184576"/>
          </a:xfrm>
        </p:spPr>
        <p:txBody>
          <a:bodyPr/>
          <a:lstStyle/>
          <a:p>
            <a:r>
              <a:rPr lang="en-US" sz="2800" dirty="0" err="1" smtClean="0"/>
              <a:t>Czechia</a:t>
            </a:r>
            <a:r>
              <a:rPr lang="en-US" sz="2800" dirty="0" smtClean="0"/>
              <a:t> 8.8 %, South Moravian Region 9.8 %</a:t>
            </a:r>
          </a:p>
          <a:p>
            <a:r>
              <a:rPr lang="en-US" sz="2800" dirty="0" smtClean="0"/>
              <a:t>Brno 9.2 %</a:t>
            </a:r>
          </a:p>
          <a:p>
            <a:r>
              <a:rPr lang="en-US" sz="2800" dirty="0" smtClean="0"/>
              <a:t>Suburbanized small towns: </a:t>
            </a:r>
            <a:r>
              <a:rPr lang="en-US" sz="2800" dirty="0" err="1" smtClean="0"/>
              <a:t>Šlapanice</a:t>
            </a:r>
            <a:r>
              <a:rPr lang="en-US" sz="2800" dirty="0" smtClean="0"/>
              <a:t> 6.6 %, </a:t>
            </a:r>
            <a:r>
              <a:rPr lang="en-US" sz="2800" dirty="0" err="1" smtClean="0"/>
              <a:t>Modřice</a:t>
            </a:r>
            <a:r>
              <a:rPr lang="en-US" sz="2800" dirty="0" smtClean="0"/>
              <a:t> 7.8 %, </a:t>
            </a:r>
            <a:r>
              <a:rPr lang="en-US" sz="2800" dirty="0" err="1" smtClean="0"/>
              <a:t>Kuřim</a:t>
            </a:r>
            <a:r>
              <a:rPr lang="en-US" sz="2800" dirty="0" smtClean="0"/>
              <a:t> 7.9 %</a:t>
            </a:r>
          </a:p>
          <a:p>
            <a:r>
              <a:rPr lang="en-US" sz="2800" dirty="0" smtClean="0"/>
              <a:t>District Brno-country: 7.6 %</a:t>
            </a:r>
          </a:p>
          <a:p>
            <a:r>
              <a:rPr lang="en-US" sz="2800" dirty="0" smtClean="0"/>
              <a:t>The most suburbanized </a:t>
            </a:r>
            <a:r>
              <a:rPr lang="en-US" sz="2800" dirty="0" err="1" smtClean="0"/>
              <a:t>microregions</a:t>
            </a:r>
            <a:r>
              <a:rPr lang="en-US" sz="2800" dirty="0" smtClean="0"/>
              <a:t>: </a:t>
            </a:r>
            <a:r>
              <a:rPr lang="en-US" sz="2800" dirty="0" err="1" smtClean="0"/>
              <a:t>Židlochovice</a:t>
            </a:r>
            <a:r>
              <a:rPr lang="en-US" sz="2800" dirty="0" smtClean="0"/>
              <a:t> 6.8 %, </a:t>
            </a:r>
            <a:r>
              <a:rPr lang="en-US" sz="2800" dirty="0" err="1" smtClean="0"/>
              <a:t>Šlapanice</a:t>
            </a:r>
            <a:r>
              <a:rPr lang="en-US" sz="2800" dirty="0" smtClean="0"/>
              <a:t> 7.7 %, </a:t>
            </a:r>
            <a:r>
              <a:rPr lang="en-US" sz="2800" dirty="0" err="1" smtClean="0"/>
              <a:t>Kuřim</a:t>
            </a:r>
            <a:r>
              <a:rPr lang="en-US" sz="2800" dirty="0" smtClean="0"/>
              <a:t> 8.3 %</a:t>
            </a:r>
          </a:p>
          <a:p>
            <a:r>
              <a:rPr lang="en-US" sz="2800" dirty="0" smtClean="0"/>
              <a:t>Conclusion: the unemployment in the suburbanized towns and villages is lower than in Brno itself </a:t>
            </a:r>
            <a:endParaRPr lang="en-US" sz="28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</a:t>
            </a:r>
            <a:r>
              <a:rPr lang="cs-CZ" smtClean="0"/>
              <a:t> </a:t>
            </a:r>
            <a:fld id="{0FC54EB1-79AD-4CAF-A4F1-6A283C59E8C5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page</a:t>
            </a:r>
            <a:r>
              <a:rPr lang="cs-CZ" smtClean="0"/>
              <a:t> </a:t>
            </a:r>
            <a:fld id="{8C1E6B84-8F71-412D-89B2-87E63CDCF729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25538"/>
            <a:ext cx="3529012" cy="777875"/>
          </a:xfrm>
        </p:spPr>
        <p:txBody>
          <a:bodyPr/>
          <a:lstStyle/>
          <a:p>
            <a:pPr eaLnBrk="1" hangingPunct="1"/>
            <a:r>
              <a:rPr lang="cs-CZ" smtClean="0"/>
              <a:t>Suburbanization</a:t>
            </a:r>
            <a:endParaRPr lang="en-US" smtClean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2924175"/>
            <a:ext cx="8075612" cy="3201988"/>
          </a:xfrm>
        </p:spPr>
        <p:txBody>
          <a:bodyPr/>
          <a:lstStyle/>
          <a:p>
            <a:pPr eaLnBrk="1" hangingPunct="1"/>
            <a:r>
              <a:rPr lang="en-US" sz="2800" smtClean="0"/>
              <a:t>Tran</a:t>
            </a:r>
            <a:r>
              <a:rPr lang="cs-CZ" sz="2800" smtClean="0"/>
              <a:t>s</a:t>
            </a:r>
            <a:r>
              <a:rPr lang="en-US" sz="2800" smtClean="0"/>
              <a:t>fer of inhabitants, their activities and some functions from the nuclear city to its fringe</a:t>
            </a:r>
          </a:p>
          <a:p>
            <a:pPr eaLnBrk="1" hangingPunct="1"/>
            <a:r>
              <a:rPr lang="en-US" sz="2800" smtClean="0"/>
              <a:t>Residential suburbanisation – origin of satellite townships</a:t>
            </a:r>
          </a:p>
          <a:p>
            <a:pPr eaLnBrk="1" hangingPunct="1"/>
            <a:r>
              <a:rPr lang="en-US" sz="2800" smtClean="0"/>
              <a:t>Commercial suburbanization – construction of logistic areas, hypermarkets etc.</a:t>
            </a: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1187450" y="260350"/>
            <a:ext cx="3313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u="none">
                <a:solidFill>
                  <a:schemeClr val="bg1"/>
                </a:solidFill>
              </a:rPr>
              <a:t>Chapter</a:t>
            </a:r>
            <a:r>
              <a:rPr lang="cs-CZ" sz="2000" b="1" u="none">
                <a:solidFill>
                  <a:schemeClr val="bg1"/>
                </a:solidFill>
              </a:rPr>
              <a:t> 1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148064" y="0"/>
            <a:ext cx="3995936" cy="2409549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6996113" cy="777875"/>
          </a:xfrm>
        </p:spPr>
        <p:txBody>
          <a:bodyPr/>
          <a:lstStyle/>
          <a:p>
            <a:r>
              <a:rPr lang="cs-CZ" smtClean="0">
                <a:solidFill>
                  <a:srgbClr val="78BE14"/>
                </a:solidFill>
              </a:rPr>
              <a:t>Transport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2205038"/>
            <a:ext cx="8642350" cy="4248150"/>
          </a:xfrm>
        </p:spPr>
        <p:txBody>
          <a:bodyPr/>
          <a:lstStyle/>
          <a:p>
            <a:r>
              <a:rPr lang="en-US" sz="2700" smtClean="0"/>
              <a:t>Transport enterprise of the City of Brno ensures frequent public transport 24 hours a day (villages which are administrative parts of the city, some small towns and other closer villages are connected)</a:t>
            </a:r>
          </a:p>
          <a:p>
            <a:r>
              <a:rPr lang="en-US" sz="2700" smtClean="0"/>
              <a:t>Integrated transport system of South Moravian Region ensures frequent transport also for remaining villages (usually about </a:t>
            </a:r>
            <a:r>
              <a:rPr lang="cs-CZ" sz="2700" smtClean="0"/>
              <a:t>15 - </a:t>
            </a:r>
            <a:r>
              <a:rPr lang="en-US" sz="2700" smtClean="0"/>
              <a:t>20 connections a day)</a:t>
            </a:r>
          </a:p>
          <a:p>
            <a:r>
              <a:rPr lang="en-US" sz="2700" smtClean="0"/>
              <a:t>Nevertheless a car is frequently used like a symbol of independence and status of the people</a:t>
            </a:r>
          </a:p>
        </p:txBody>
      </p:sp>
      <p:pic>
        <p:nvPicPr>
          <p:cNvPr id="3891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6300788" y="0"/>
            <a:ext cx="2843212" cy="19748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6996112" cy="777875"/>
          </a:xfrm>
        </p:spPr>
        <p:txBody>
          <a:bodyPr/>
          <a:lstStyle/>
          <a:p>
            <a:r>
              <a:rPr lang="en-US" smtClean="0">
                <a:solidFill>
                  <a:srgbClr val="78BE14"/>
                </a:solidFill>
              </a:rPr>
              <a:t>Suburbanization and small towns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8291512" cy="5040312"/>
          </a:xfrm>
        </p:spPr>
        <p:txBody>
          <a:bodyPr/>
          <a:lstStyle/>
          <a:p>
            <a:r>
              <a:rPr lang="en-US" sz="2800" smtClean="0"/>
              <a:t>Small towns (or large villages) play an important role in the process. Kuřim, Šlapanice, Modřice can be named.</a:t>
            </a:r>
          </a:p>
          <a:p>
            <a:r>
              <a:rPr lang="en-US" sz="2800" smtClean="0"/>
              <a:t>Advantages: they have basic urban services (schools, shops), their own job opportunities, better public transport (about 200 connections a day or more) </a:t>
            </a:r>
            <a:r>
              <a:rPr lang="en-US" sz="2800" smtClean="0">
                <a:cs typeface="Arial" charset="0"/>
              </a:rPr>
              <a:t>→ </a:t>
            </a:r>
            <a:r>
              <a:rPr lang="en-US" sz="2800" smtClean="0"/>
              <a:t>It is not necessary to visit the City in the case of any demand</a:t>
            </a:r>
            <a:endParaRPr lang="cs-CZ" sz="2800" smtClean="0"/>
          </a:p>
          <a:p>
            <a:r>
              <a:rPr lang="en-US" sz="2800" smtClean="0"/>
              <a:t>Sometimes commuting from Brno for jobs, shopping (e.g. Modřice) or relaxation (wellness Kuřim)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6996113" cy="777875"/>
          </a:xfrm>
        </p:spPr>
        <p:txBody>
          <a:bodyPr/>
          <a:lstStyle/>
          <a:p>
            <a:r>
              <a:rPr lang="en-US" sz="2800" smtClean="0">
                <a:solidFill>
                  <a:srgbClr val="78BE14"/>
                </a:solidFill>
              </a:rPr>
              <a:t>Suburbanized villages and small towns</a:t>
            </a:r>
            <a:r>
              <a:rPr lang="cs-CZ" sz="2800" smtClean="0"/>
              <a:t> 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268413"/>
            <a:ext cx="8218487" cy="4857750"/>
          </a:xfrm>
        </p:spPr>
        <p:txBody>
          <a:bodyPr/>
          <a:lstStyle/>
          <a:p>
            <a:r>
              <a:rPr lang="en-US" sz="2800" smtClean="0"/>
              <a:t>The main pro: a possibility to use activities of a big city (jobs, services, social contacts, tra</a:t>
            </a:r>
            <a:r>
              <a:rPr lang="cs-CZ" sz="2800" smtClean="0"/>
              <a:t>ns</a:t>
            </a:r>
            <a:r>
              <a:rPr lang="en-US" sz="2800" smtClean="0"/>
              <a:t>port connections etc.)</a:t>
            </a:r>
          </a:p>
          <a:p>
            <a:r>
              <a:rPr lang="en-US" sz="2800" smtClean="0"/>
              <a:t>The main threat: possible loss of identity</a:t>
            </a:r>
          </a:p>
          <a:p>
            <a:r>
              <a:rPr lang="en-US" sz="2800" smtClean="0"/>
              <a:t>Differentiation according to population number (independence in basic services), characteristics of new settlers, relation between old and new population etc.</a:t>
            </a:r>
            <a:endParaRPr lang="cs-CZ" sz="2800" smtClean="0"/>
          </a:p>
          <a:p>
            <a:r>
              <a:rPr lang="en-US" sz="2800" smtClean="0"/>
              <a:t>Activities of local administration is important to control the situation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xfrm>
            <a:off x="1187450" y="0"/>
            <a:ext cx="6996113" cy="777875"/>
          </a:xfrm>
        </p:spPr>
        <p:txBody>
          <a:bodyPr/>
          <a:lstStyle/>
          <a:p>
            <a:r>
              <a:rPr lang="en-US" smtClean="0">
                <a:solidFill>
                  <a:srgbClr val="78BE14"/>
                </a:solidFill>
              </a:rPr>
              <a:t>THANK YOU FOR THE ATTENTION</a:t>
            </a:r>
          </a:p>
        </p:txBody>
      </p:sp>
      <p:pic>
        <p:nvPicPr>
          <p:cNvPr id="4301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836613"/>
            <a:ext cx="9144000" cy="60007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25538"/>
            <a:ext cx="8496300" cy="777875"/>
          </a:xfrm>
        </p:spPr>
        <p:txBody>
          <a:bodyPr/>
          <a:lstStyle/>
          <a:p>
            <a:r>
              <a:rPr lang="en-US" sz="2800" smtClean="0"/>
              <a:t>Suburbanization under central planned economy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205038"/>
            <a:ext cx="8218487" cy="4319587"/>
          </a:xfrm>
        </p:spPr>
        <p:txBody>
          <a:bodyPr/>
          <a:lstStyle/>
          <a:p>
            <a:r>
              <a:rPr lang="en-US" sz="2800" smtClean="0"/>
              <a:t>Central planned economy did not support suburbanization but concentration</a:t>
            </a:r>
          </a:p>
          <a:p>
            <a:r>
              <a:rPr lang="en-US" sz="2800" smtClean="0"/>
              <a:t>Prefabricated housing estates</a:t>
            </a:r>
          </a:p>
          <a:p>
            <a:r>
              <a:rPr lang="en-US" sz="2800" smtClean="0"/>
              <a:t>In the countryside: concentration of housing building to the central places</a:t>
            </a:r>
            <a:r>
              <a:rPr lang="cs-CZ" sz="2800" smtClean="0"/>
              <a:t> (</a:t>
            </a:r>
            <a:r>
              <a:rPr lang="en-US" sz="2800" smtClean="0"/>
              <a:t>including houses with 4 – 6 apartments and other not suitable dwellings</a:t>
            </a:r>
            <a:r>
              <a:rPr lang="cs-CZ" sz="2800" smtClean="0"/>
              <a:t>)</a:t>
            </a:r>
            <a:endParaRPr lang="en-US" sz="2800" smtClean="0"/>
          </a:p>
          <a:p>
            <a:r>
              <a:rPr lang="en-US" sz="2800" smtClean="0"/>
              <a:t>Cottages as some substitution of suburbanization</a:t>
            </a:r>
            <a:endParaRPr lang="cs-CZ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125538"/>
            <a:ext cx="6192838" cy="777875"/>
          </a:xfrm>
        </p:spPr>
        <p:txBody>
          <a:bodyPr/>
          <a:lstStyle/>
          <a:p>
            <a:r>
              <a:rPr lang="en-US" smtClean="0"/>
              <a:t>Suburbanization around Brno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2420938"/>
            <a:ext cx="7993062" cy="3705225"/>
          </a:xfrm>
        </p:spPr>
        <p:txBody>
          <a:bodyPr/>
          <a:lstStyle/>
          <a:p>
            <a:r>
              <a:rPr lang="en-US" sz="2800" smtClean="0"/>
              <a:t>Housing estates? Some problems are similar to satellite townships</a:t>
            </a:r>
          </a:p>
          <a:p>
            <a:r>
              <a:rPr lang="en-US" sz="2800" smtClean="0"/>
              <a:t>Releasing after 1989</a:t>
            </a:r>
          </a:p>
          <a:p>
            <a:r>
              <a:rPr lang="en-US" sz="2800" smtClean="0"/>
              <a:t>Suburbanization within the administrative territory of Brno </a:t>
            </a:r>
          </a:p>
          <a:p>
            <a:r>
              <a:rPr lang="en-US" sz="2800" smtClean="0"/>
              <a:t>Suburbanization in the Brno surroundings has started in mass after 2000</a:t>
            </a:r>
          </a:p>
        </p:txBody>
      </p:sp>
      <p:pic>
        <p:nvPicPr>
          <p:cNvPr id="1843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6732588" y="0"/>
            <a:ext cx="2411412" cy="18145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Rectangle 6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280400" cy="777875"/>
          </a:xfrm>
        </p:spPr>
        <p:txBody>
          <a:bodyPr/>
          <a:lstStyle/>
          <a:p>
            <a:r>
              <a:rPr lang="en-US" sz="3600" smtClean="0">
                <a:solidFill>
                  <a:srgbClr val="78BE14"/>
                </a:solidFill>
              </a:rPr>
              <a:t>Population development 2001 - 2011</a:t>
            </a:r>
          </a:p>
        </p:txBody>
      </p:sp>
      <p:pic>
        <p:nvPicPr>
          <p:cNvPr id="2048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562350" y="908050"/>
            <a:ext cx="5581650" cy="5949950"/>
          </a:xfrm>
          <a:ln/>
        </p:spPr>
      </p:pic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79388" y="5229225"/>
            <a:ext cx="3600450" cy="1187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u="none"/>
              <a:t>Source: Population censes 2001, 2011, Czech Statistical Office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" y="836712"/>
            <a:ext cx="3656655" cy="187220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Rectangle 6"/>
          <p:cNvSpPr>
            <a:spLocks noGrp="1" noChangeArrowheads="1"/>
          </p:cNvSpPr>
          <p:nvPr>
            <p:ph type="title"/>
          </p:nvPr>
        </p:nvSpPr>
        <p:spPr>
          <a:xfrm>
            <a:off x="250825" y="333375"/>
            <a:ext cx="8424863" cy="1008063"/>
          </a:xfrm>
        </p:spPr>
        <p:txBody>
          <a:bodyPr/>
          <a:lstStyle/>
          <a:p>
            <a:r>
              <a:rPr lang="en-US" smtClean="0">
                <a:solidFill>
                  <a:srgbClr val="78BE14"/>
                </a:solidFill>
              </a:rPr>
              <a:t>Share of the people in</a:t>
            </a:r>
            <a:r>
              <a:rPr lang="cs-CZ" smtClean="0">
                <a:solidFill>
                  <a:srgbClr val="78BE14"/>
                </a:solidFill>
              </a:rPr>
              <a:t> t</a:t>
            </a:r>
            <a:r>
              <a:rPr lang="en-US" smtClean="0">
                <a:solidFill>
                  <a:srgbClr val="78BE14"/>
                </a:solidFill>
              </a:rPr>
              <a:t>he age 15+ </a:t>
            </a:r>
            <a:r>
              <a:rPr lang="cs-CZ" smtClean="0">
                <a:solidFill>
                  <a:srgbClr val="78BE14"/>
                </a:solidFill>
              </a:rPr>
              <a:t/>
            </a:r>
            <a:br>
              <a:rPr lang="cs-CZ" smtClean="0">
                <a:solidFill>
                  <a:srgbClr val="78BE14"/>
                </a:solidFill>
              </a:rPr>
            </a:br>
            <a:r>
              <a:rPr lang="en-US" smtClean="0">
                <a:solidFill>
                  <a:srgbClr val="78BE14"/>
                </a:solidFill>
              </a:rPr>
              <a:t>with university education</a:t>
            </a:r>
          </a:p>
        </p:txBody>
      </p:sp>
      <p:pic>
        <p:nvPicPr>
          <p:cNvPr id="2458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4046538" y="1557338"/>
            <a:ext cx="5097462" cy="5300662"/>
          </a:xfrm>
          <a:ln/>
        </p:spPr>
      </p:pic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250825" y="5876925"/>
            <a:ext cx="4176713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u="none"/>
              <a:t>Source: Population </a:t>
            </a:r>
            <a:r>
              <a:rPr lang="cs-CZ" u="none"/>
              <a:t>census</a:t>
            </a:r>
            <a:r>
              <a:rPr lang="en-US" u="none"/>
              <a:t> 2011, Czech Statistical Office</a:t>
            </a:r>
            <a:endParaRPr lang="cs-CZ"/>
          </a:p>
        </p:txBody>
      </p:sp>
      <p:pic>
        <p:nvPicPr>
          <p:cNvPr id="24585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0" y="1628775"/>
            <a:ext cx="3924300" cy="26209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Rectangle 6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6996113" cy="777875"/>
          </a:xfrm>
        </p:spPr>
        <p:txBody>
          <a:bodyPr/>
          <a:lstStyle/>
          <a:p>
            <a:r>
              <a:rPr lang="en-US" smtClean="0">
                <a:solidFill>
                  <a:srgbClr val="78BE14"/>
                </a:solidFill>
              </a:rPr>
              <a:t>General evaluation</a:t>
            </a:r>
          </a:p>
        </p:txBody>
      </p:sp>
      <p:pic>
        <p:nvPicPr>
          <p:cNvPr id="2867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611563" y="836613"/>
            <a:ext cx="5532437" cy="6021387"/>
          </a:xfrm>
          <a:ln/>
        </p:spPr>
      </p:pic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0" y="4724400"/>
            <a:ext cx="4643438" cy="2017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u="none"/>
              <a:t>Population development</a:t>
            </a:r>
          </a:p>
          <a:p>
            <a:r>
              <a:rPr lang="en-US" b="1" u="none"/>
              <a:t>Education</a:t>
            </a:r>
          </a:p>
          <a:p>
            <a:r>
              <a:rPr lang="en-US" b="1" u="none"/>
              <a:t>Construction of new flats</a:t>
            </a:r>
          </a:p>
          <a:p>
            <a:r>
              <a:rPr lang="en-US" b="1" u="none"/>
              <a:t>Decrease of arable land</a:t>
            </a:r>
          </a:p>
          <a:p>
            <a:r>
              <a:rPr lang="en-US" b="1" u="none"/>
              <a:t>Increase of built-up area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83" name="Picture 1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764704"/>
            <a:ext cx="3635896" cy="272692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96752"/>
            <a:ext cx="3600400" cy="1080120"/>
          </a:xfrm>
        </p:spPr>
        <p:txBody>
          <a:bodyPr/>
          <a:lstStyle/>
          <a:p>
            <a:r>
              <a:rPr lang="en-US" dirty="0" smtClean="0">
                <a:solidFill>
                  <a:srgbClr val="78BE14"/>
                </a:solidFill>
              </a:rPr>
              <a:t>Suburbanization </a:t>
            </a:r>
            <a:br>
              <a:rPr lang="en-US" dirty="0" smtClean="0">
                <a:solidFill>
                  <a:srgbClr val="78BE14"/>
                </a:solidFill>
              </a:rPr>
            </a:br>
            <a:r>
              <a:rPr lang="en-US" dirty="0" smtClean="0">
                <a:solidFill>
                  <a:srgbClr val="78BE14"/>
                </a:solidFill>
              </a:rPr>
              <a:t>of Brno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2708920"/>
            <a:ext cx="8147050" cy="392157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The main area of suburbanization extends approximately to the distance of 15 km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Commercial suburbanization mainly in the south (crossroads of highways to Prague, Vienna, Bratislava and Ostrava)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Residential suburbanization selective according to availability of plots, receptiveness of local authorities, attractiveness of respective places</a:t>
            </a:r>
            <a:r>
              <a:rPr lang="cs-CZ" sz="2800" dirty="0" smtClean="0"/>
              <a:t> </a:t>
            </a:r>
            <a:r>
              <a:rPr lang="cs-CZ" sz="2800" dirty="0" err="1" smtClean="0"/>
              <a:t>etc</a:t>
            </a:r>
            <a:r>
              <a:rPr lang="cs-CZ" sz="2800" dirty="0" smtClean="0"/>
              <a:t>.</a:t>
            </a:r>
            <a:endParaRPr lang="en-US" sz="2800" dirty="0" smtClean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820969" y="0"/>
            <a:ext cx="3323031" cy="2492896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6996113" cy="777875"/>
          </a:xfrm>
        </p:spPr>
        <p:txBody>
          <a:bodyPr/>
          <a:lstStyle/>
          <a:p>
            <a:r>
              <a:rPr lang="en-US" smtClean="0">
                <a:solidFill>
                  <a:srgbClr val="78BE14"/>
                </a:solidFill>
              </a:rPr>
              <a:t>Satellite townships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628775"/>
            <a:ext cx="8147050" cy="4497388"/>
          </a:xfrm>
        </p:spPr>
        <p:txBody>
          <a:bodyPr/>
          <a:lstStyle/>
          <a:p>
            <a:r>
              <a:rPr lang="en-US" sz="2800" smtClean="0"/>
              <a:t>Insufficient financial sources – small plots, houses closely each to another, limited intimacy</a:t>
            </a:r>
          </a:p>
          <a:p>
            <a:r>
              <a:rPr lang="en-US" sz="2800" smtClean="0"/>
              <a:t>If the township is separated from original village: isolation from public spaces, shops and other equipment resulting in bad relations between new and old settlers, sometimes higher dependence of the township on individual cars </a:t>
            </a:r>
          </a:p>
          <a:p>
            <a:r>
              <a:rPr lang="en-US" sz="2800" smtClean="0"/>
              <a:t>Gated communities, blockage of the landscape, social separation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948</Words>
  <Application>Microsoft Office PowerPoint</Application>
  <PresentationFormat>Předvádění na obrazovce (4:3)</PresentationFormat>
  <Paragraphs>88</Paragraphs>
  <Slides>23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Výchozí návrh</vt:lpstr>
      <vt:lpstr>Suburbanization in the Brno region and its social consequences </vt:lpstr>
      <vt:lpstr>Suburbanization</vt:lpstr>
      <vt:lpstr>Suburbanization under central planned economy</vt:lpstr>
      <vt:lpstr>Suburbanization around Brno</vt:lpstr>
      <vt:lpstr>Population development 2001 - 2011</vt:lpstr>
      <vt:lpstr>Share of the people in the age 15+  with university education</vt:lpstr>
      <vt:lpstr>General evaluation</vt:lpstr>
      <vt:lpstr>Suburbanization  of Brno</vt:lpstr>
      <vt:lpstr>Satellite townships</vt:lpstr>
      <vt:lpstr>Architecture</vt:lpstr>
      <vt:lpstr>Typical suburb - Sokolnice</vt:lpstr>
      <vt:lpstr>Suburbs lack sidewalks and any public spaces for communication among inhabitants: Podolí</vt:lpstr>
      <vt:lpstr>Suburbanization of apartment houses: Tvarožná </vt:lpstr>
      <vt:lpstr>Suburbanization as reconstruction of elder houses: Sivice</vt:lpstr>
      <vt:lpstr>Rich houses occupy dominant positions: Lelekovice</vt:lpstr>
      <vt:lpstr>Infrastructure</vt:lpstr>
      <vt:lpstr>Social consequences</vt:lpstr>
      <vt:lpstr>Daily program</vt:lpstr>
      <vt:lpstr>Unemployment December 2011</vt:lpstr>
      <vt:lpstr>Transport</vt:lpstr>
      <vt:lpstr>Suburbanization and small towns</vt:lpstr>
      <vt:lpstr>Suburbanized villages and small towns </vt:lpstr>
      <vt:lpstr>THANK YOU FOR THE ATTENTION</vt:lpstr>
    </vt:vector>
  </TitlesOfParts>
  <Company>MZLU v Brně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František Dařena</dc:creator>
  <cp:lastModifiedBy>Správce</cp:lastModifiedBy>
  <cp:revision>58</cp:revision>
  <dcterms:created xsi:type="dcterms:W3CDTF">2008-02-12T13:47:14Z</dcterms:created>
  <dcterms:modified xsi:type="dcterms:W3CDTF">2012-05-31T08:25:46Z</dcterms:modified>
</cp:coreProperties>
</file>